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322" r:id="rId3"/>
    <p:sldId id="468" r:id="rId4"/>
    <p:sldId id="471" r:id="rId5"/>
    <p:sldId id="470" r:id="rId6"/>
    <p:sldId id="486" r:id="rId7"/>
    <p:sldId id="487" r:id="rId8"/>
    <p:sldId id="488" r:id="rId9"/>
    <p:sldId id="489" r:id="rId10"/>
    <p:sldId id="490" r:id="rId11"/>
    <p:sldId id="491" r:id="rId12"/>
    <p:sldId id="493" r:id="rId13"/>
    <p:sldId id="492" r:id="rId14"/>
    <p:sldId id="494" r:id="rId15"/>
    <p:sldId id="495" r:id="rId16"/>
    <p:sldId id="496" r:id="rId17"/>
    <p:sldId id="49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68"/>
    <p:restoredTop sz="95872"/>
  </p:normalViewPr>
  <p:slideViewPr>
    <p:cSldViewPr snapToGrid="0" snapToObjects="1">
      <p:cViewPr>
        <p:scale>
          <a:sx n="100" d="100"/>
          <a:sy n="100" d="100"/>
        </p:scale>
        <p:origin x="1232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6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818CB3-12EC-F544-8AAB-33C786FC9EC9}" type="datetimeFigureOut">
              <a:rPr lang="en-US" smtClean="0"/>
              <a:t>11/1/17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C53491-C76D-4444-B2F6-116BDB17F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859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79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134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98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440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496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33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43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338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101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158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051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0F09F0-6685-134E-9BE2-1C41183F9C09}" type="datetimeFigureOut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114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4"/>
            <a:ext cx="9144000" cy="1726854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From Neural Nets to Vision: with an Introduction to Convolution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CS</a:t>
            </a:r>
            <a:r>
              <a:rPr lang="en-US" dirty="0" smtClean="0">
                <a:solidFill>
                  <a:schemeClr val="bg1"/>
                </a:solidFill>
              </a:rPr>
              <a:t>CSCI 3202, Fall 2017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Prof. Mike Eisenberg</a:t>
            </a:r>
          </a:p>
          <a:p>
            <a:r>
              <a:rPr lang="en-US" i="1" dirty="0" err="1" smtClean="0">
                <a:solidFill>
                  <a:schemeClr val="bg1"/>
                </a:solidFill>
              </a:rPr>
              <a:t>duck@cs.colorado.edu</a:t>
            </a:r>
            <a:endParaRPr lang="en-US" i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30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365125"/>
            <a:ext cx="10991850" cy="197167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The easiest sort of pooling is just to take the maximum value in a small region. In this example, we’re using pooling to cut the size of the data set by a factor of four.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2604" y="2604685"/>
            <a:ext cx="8146792" cy="3783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34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908175"/>
          </a:xfrm>
        </p:spPr>
        <p:txBody>
          <a:bodyPr>
            <a:norm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After we do this a couple of times, we have multiple condensed pictures, each corresponding to an examination of the original picture for particular features. We now feed this data to a complete feed-forward net that takes, as input, sets of feature maps and outputs responses corresponding to (say) objects of interest.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4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661909"/>
            <a:ext cx="10515600" cy="267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169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0" y="365125"/>
            <a:ext cx="7112000" cy="5668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0732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One particular type of visual convolution filter looks for edges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1674" y="2238450"/>
            <a:ext cx="9068651" cy="3525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7805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2156" y="495300"/>
            <a:ext cx="7727688" cy="5398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32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What is it like to be a bat?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0299" y="2374900"/>
            <a:ext cx="4556325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6236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The Problems of </a:t>
            </a:r>
            <a:r>
              <a:rPr lang="en-US" dirty="0" err="1" smtClean="0">
                <a:solidFill>
                  <a:schemeClr val="bg1"/>
                </a:solidFill>
              </a:rPr>
              <a:t>Bathood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>
                <a:solidFill>
                  <a:schemeClr val="bg1"/>
                </a:solidFill>
              </a:rPr>
              <a:t>How do you avoid hurting your own ears?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How can you estimate which objects are closer to you and which are farther away?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How can you tell if an object is moving toward or away from you?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01790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Resolving the problems of </a:t>
            </a:r>
            <a:r>
              <a:rPr lang="en-US" dirty="0" err="1" smtClean="0">
                <a:solidFill>
                  <a:schemeClr val="bg1"/>
                </a:solidFill>
              </a:rPr>
              <a:t>bathood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fontAlgn="base">
              <a:buNone/>
            </a:pPr>
            <a:r>
              <a:rPr lang="en-US" i="1" dirty="0" smtClean="0">
                <a:solidFill>
                  <a:schemeClr val="bg1"/>
                </a:solidFill>
              </a:rPr>
              <a:t>• How </a:t>
            </a:r>
            <a:r>
              <a:rPr lang="en-US" i="1" dirty="0">
                <a:solidFill>
                  <a:schemeClr val="bg1"/>
                </a:solidFill>
              </a:rPr>
              <a:t>do you avoid hurting your own ears? </a:t>
            </a:r>
            <a:endParaRPr lang="en-US" dirty="0">
              <a:solidFill>
                <a:schemeClr val="bg1"/>
              </a:solidFill>
            </a:endParaRPr>
          </a:p>
          <a:p>
            <a:pPr marL="0" indent="0" fontAlgn="base">
              <a:buNone/>
            </a:pPr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“</a:t>
            </a:r>
            <a:r>
              <a:rPr lang="en-US" dirty="0">
                <a:solidFill>
                  <a:schemeClr val="bg1"/>
                </a:solidFill>
              </a:rPr>
              <a:t>Pulsing” vocal signals</a:t>
            </a:r>
            <a:endParaRPr lang="en-US" dirty="0">
              <a:solidFill>
                <a:schemeClr val="bg1"/>
              </a:solidFill>
            </a:endParaRPr>
          </a:p>
          <a:p>
            <a:pPr marL="0" indent="0" fontAlgn="base">
              <a:buNone/>
            </a:pPr>
            <a:r>
              <a:rPr lang="en-US" i="1" dirty="0" smtClean="0">
                <a:solidFill>
                  <a:schemeClr val="bg1"/>
                </a:solidFill>
              </a:rPr>
              <a:t>• How </a:t>
            </a:r>
            <a:r>
              <a:rPr lang="en-US" i="1" dirty="0">
                <a:solidFill>
                  <a:schemeClr val="bg1"/>
                </a:solidFill>
              </a:rPr>
              <a:t>can you estimate which objects are closer to you and which are farther away?</a:t>
            </a:r>
            <a:endParaRPr lang="en-US" dirty="0">
              <a:solidFill>
                <a:schemeClr val="bg1"/>
              </a:solidFill>
            </a:endParaRPr>
          </a:p>
          <a:p>
            <a:pPr marL="0" indent="0" fontAlgn="base">
              <a:buNone/>
            </a:pPr>
            <a:r>
              <a:rPr lang="en-US" dirty="0" smtClean="0">
                <a:solidFill>
                  <a:schemeClr val="bg1"/>
                </a:solidFill>
              </a:rPr>
              <a:t>	“</a:t>
            </a:r>
            <a:r>
              <a:rPr lang="en-US" dirty="0">
                <a:solidFill>
                  <a:schemeClr val="bg1"/>
                </a:solidFill>
              </a:rPr>
              <a:t>Chirping”</a:t>
            </a:r>
            <a:endParaRPr lang="en-US" dirty="0">
              <a:solidFill>
                <a:schemeClr val="bg1"/>
              </a:solidFill>
            </a:endParaRPr>
          </a:p>
          <a:p>
            <a:pPr marL="0" indent="0" fontAlgn="base">
              <a:buNone/>
            </a:pPr>
            <a:r>
              <a:rPr lang="en-US" i="1" dirty="0" smtClean="0">
                <a:solidFill>
                  <a:schemeClr val="bg1"/>
                </a:solidFill>
              </a:rPr>
              <a:t>• How </a:t>
            </a:r>
            <a:r>
              <a:rPr lang="en-US" i="1" dirty="0">
                <a:solidFill>
                  <a:schemeClr val="bg1"/>
                </a:solidFill>
              </a:rPr>
              <a:t>can you tell if an object is moving toward or away from you?</a:t>
            </a:r>
            <a:endParaRPr lang="en-US" dirty="0">
              <a:solidFill>
                <a:schemeClr val="bg1"/>
              </a:solidFill>
            </a:endParaRPr>
          </a:p>
          <a:p>
            <a:pPr marL="0" indent="0" fontAlgn="base">
              <a:buNone/>
            </a:pPr>
            <a:r>
              <a:rPr lang="en-US" dirty="0" smtClean="0">
                <a:solidFill>
                  <a:schemeClr val="bg1"/>
                </a:solidFill>
              </a:rPr>
              <a:t>	Doppler </a:t>
            </a:r>
            <a:r>
              <a:rPr lang="en-US" dirty="0">
                <a:solidFill>
                  <a:schemeClr val="bg1"/>
                </a:solidFill>
              </a:rPr>
              <a:t>effect</a:t>
            </a:r>
            <a:endParaRPr 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332223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Administrivia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For this week: Read Chapter 18.7 in Russell and </a:t>
            </a:r>
            <a:r>
              <a:rPr lang="en-US" dirty="0" err="1" smtClean="0">
                <a:solidFill>
                  <a:schemeClr val="bg1"/>
                </a:solidFill>
              </a:rPr>
              <a:t>Norvig</a:t>
            </a:r>
            <a:endParaRPr lang="en-US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Problem Set 3 is due MONDAY, NOVEMBER 13.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93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7541" y="1942926"/>
            <a:ext cx="10515600" cy="422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886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Neural Networks beyond the “Hidden Layer”: an Example in Image Processing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9904" y="2688414"/>
            <a:ext cx="10515600" cy="267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01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What is a “Convolution” Step?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Let’s think about a “2D convolution”. The idea is that we take a single pixel location; look at the pixel in a neighborhood </a:t>
            </a:r>
            <a:r>
              <a:rPr lang="en-US" i="1" dirty="0" smtClean="0">
                <a:solidFill>
                  <a:schemeClr val="bg1"/>
                </a:solidFill>
              </a:rPr>
              <a:t>around</a:t>
            </a:r>
            <a:r>
              <a:rPr lang="en-US" dirty="0" smtClean="0">
                <a:solidFill>
                  <a:schemeClr val="bg1"/>
                </a:solidFill>
              </a:rPr>
              <a:t> (and including) that location; and replace the original pixel value with a </a:t>
            </a:r>
            <a:r>
              <a:rPr lang="en-US" i="1" dirty="0" smtClean="0">
                <a:solidFill>
                  <a:schemeClr val="bg1"/>
                </a:solidFill>
              </a:rPr>
              <a:t>weighted sum</a:t>
            </a:r>
            <a:r>
              <a:rPr lang="en-US" dirty="0" smtClean="0">
                <a:solidFill>
                  <a:schemeClr val="bg1"/>
                </a:solidFill>
              </a:rPr>
              <a:t> of the pixel values in the neighborhood.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3243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1517" y="365125"/>
            <a:ext cx="8404118" cy="6105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254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9904" y="460650"/>
            <a:ext cx="6291470" cy="454867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Now, think about what this “convolution” step is doing here. It’s actually very like a perceptron, isn’t it?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We take nine inputs (the pixels in the yellow area)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Multiply their values by “weight edges” (the filter values written in small numbers in the yellow area)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endParaRPr lang="en-US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And output the sum (we don’t even bother with a “threshold” step)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9222" y="308488"/>
            <a:ext cx="4176674" cy="303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4159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What about the weights in the filter? How do we get those?...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25513" y="1690688"/>
            <a:ext cx="4528287" cy="328971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67409" y="1948070"/>
            <a:ext cx="5943743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The weight in the yellow area could come from a</a:t>
            </a:r>
          </a:p>
          <a:p>
            <a:r>
              <a:rPr lang="en-US" sz="2000" dirty="0">
                <a:solidFill>
                  <a:schemeClr val="bg1"/>
                </a:solidFill>
              </a:rPr>
              <a:t>p</a:t>
            </a:r>
            <a:r>
              <a:rPr lang="en-US" sz="2000" dirty="0" smtClean="0">
                <a:solidFill>
                  <a:schemeClr val="bg1"/>
                </a:solidFill>
              </a:rPr>
              <a:t>erceptron trained to look for particular features (like,</a:t>
            </a:r>
          </a:p>
          <a:p>
            <a:r>
              <a:rPr lang="en-US" sz="2000" dirty="0">
                <a:solidFill>
                  <a:schemeClr val="bg1"/>
                </a:solidFill>
              </a:rPr>
              <a:t>s</a:t>
            </a:r>
            <a:r>
              <a:rPr lang="en-US" sz="2000" dirty="0" smtClean="0">
                <a:solidFill>
                  <a:schemeClr val="bg1"/>
                </a:solidFill>
              </a:rPr>
              <a:t>ay, the upper area of a face, or the bottom left portion</a:t>
            </a:r>
          </a:p>
          <a:p>
            <a:r>
              <a:rPr lang="en-US" sz="2000" dirty="0">
                <a:solidFill>
                  <a:schemeClr val="bg1"/>
                </a:solidFill>
              </a:rPr>
              <a:t>o</a:t>
            </a:r>
            <a:r>
              <a:rPr lang="en-US" sz="2000" dirty="0" smtClean="0">
                <a:solidFill>
                  <a:schemeClr val="bg1"/>
                </a:solidFill>
              </a:rPr>
              <a:t>f a handwritten capital “G”.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 smtClean="0">
                <a:solidFill>
                  <a:schemeClr val="bg1"/>
                </a:solidFill>
              </a:rPr>
              <a:t>In other words, we could first train a 3x3 perceptron on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a set of images corresponding to a particular type of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“feature” that we want to notice; then use the weights</a:t>
            </a:r>
          </a:p>
          <a:p>
            <a:r>
              <a:rPr lang="en-US" sz="2000" dirty="0">
                <a:solidFill>
                  <a:schemeClr val="bg1"/>
                </a:solidFill>
              </a:rPr>
              <a:t>f</a:t>
            </a:r>
            <a:r>
              <a:rPr lang="en-US" sz="2000" dirty="0" smtClean="0">
                <a:solidFill>
                  <a:schemeClr val="bg1"/>
                </a:solidFill>
              </a:rPr>
              <a:t>rom that trained perceptron as the filter weights</a:t>
            </a:r>
          </a:p>
          <a:p>
            <a:r>
              <a:rPr lang="en-US" sz="2000" dirty="0">
                <a:solidFill>
                  <a:schemeClr val="bg1"/>
                </a:solidFill>
              </a:rPr>
              <a:t>f</a:t>
            </a:r>
            <a:r>
              <a:rPr lang="en-US" sz="2000" dirty="0" smtClean="0">
                <a:solidFill>
                  <a:schemeClr val="bg1"/>
                </a:solidFill>
              </a:rPr>
              <a:t>or a convolution step. The result will correspond to</a:t>
            </a:r>
          </a:p>
          <a:p>
            <a:r>
              <a:rPr lang="en-US" sz="2000" dirty="0">
                <a:solidFill>
                  <a:schemeClr val="bg1"/>
                </a:solidFill>
              </a:rPr>
              <a:t>t</a:t>
            </a:r>
            <a:r>
              <a:rPr lang="en-US" sz="2000" dirty="0" smtClean="0">
                <a:solidFill>
                  <a:schemeClr val="bg1"/>
                </a:solidFill>
              </a:rPr>
              <a:t>he “amount” of that feature we notice at each pixel.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867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19678"/>
            <a:ext cx="10611678" cy="23488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Notice that in this diagram, that first step involves </a:t>
            </a:r>
            <a:r>
              <a:rPr lang="en-US" sz="2400" i="1" dirty="0" smtClean="0">
                <a:solidFill>
                  <a:schemeClr val="bg1"/>
                </a:solidFill>
              </a:rPr>
              <a:t>several</a:t>
            </a:r>
            <a:r>
              <a:rPr lang="en-US" sz="2400" dirty="0" smtClean="0">
                <a:solidFill>
                  <a:schemeClr val="bg1"/>
                </a:solidFill>
              </a:rPr>
              <a:t> distinct convolutions </a:t>
            </a:r>
            <a:r>
              <a:rPr lang="mr-IN" sz="2400" dirty="0" smtClean="0">
                <a:solidFill>
                  <a:schemeClr val="bg1"/>
                </a:solidFill>
              </a:rPr>
              <a:t>–</a:t>
            </a:r>
            <a:r>
              <a:rPr lang="en-US" sz="2400" dirty="0" smtClean="0">
                <a:solidFill>
                  <a:schemeClr val="bg1"/>
                </a:solidFill>
              </a:rPr>
              <a:t> we’re looking for more than one possible feature. 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The result is that we have more data </a:t>
            </a:r>
            <a:r>
              <a:rPr lang="en-US" sz="2400" i="1" dirty="0" smtClean="0">
                <a:solidFill>
                  <a:schemeClr val="bg1"/>
                </a:solidFill>
              </a:rPr>
              <a:t>after</a:t>
            </a:r>
            <a:r>
              <a:rPr lang="en-US" sz="2400" dirty="0" smtClean="0">
                <a:solidFill>
                  <a:schemeClr val="bg1"/>
                </a:solidFill>
              </a:rPr>
              <a:t> the convolution step (several “filter results” than before.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The “pooling step” is just a way of condensing the data into a more manageable size.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245006"/>
            <a:ext cx="10515600" cy="267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559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66219</TotalTime>
  <Words>553</Words>
  <Application>Microsoft Macintosh PowerPoint</Application>
  <PresentationFormat>Widescreen</PresentationFormat>
  <Paragraphs>44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Calibri</vt:lpstr>
      <vt:lpstr>Calibri Light</vt:lpstr>
      <vt:lpstr>Mangal</vt:lpstr>
      <vt:lpstr>Arial</vt:lpstr>
      <vt:lpstr>Office Theme</vt:lpstr>
      <vt:lpstr>From Neural Nets to Vision: with an Introduction to Convolution</vt:lpstr>
      <vt:lpstr>Administrivia</vt:lpstr>
      <vt:lpstr>PowerPoint Presentation</vt:lpstr>
      <vt:lpstr>Neural Networks beyond the “Hidden Layer”: an Example in Image Processing</vt:lpstr>
      <vt:lpstr>What is a “Convolution” Step? </vt:lpstr>
      <vt:lpstr>PowerPoint Presentation</vt:lpstr>
      <vt:lpstr>PowerPoint Presentation</vt:lpstr>
      <vt:lpstr>What about the weights in the filter? How do we get those?...</vt:lpstr>
      <vt:lpstr>PowerPoint Presentation</vt:lpstr>
      <vt:lpstr>PowerPoint Presentation</vt:lpstr>
      <vt:lpstr>After we do this a couple of times, we have multiple condensed pictures, each corresponding to an examination of the original picture for particular features. We now feed this data to a complete feed-forward net that takes, as input, sets of feature maps and outputs responses corresponding to (say) objects of interest.</vt:lpstr>
      <vt:lpstr>PowerPoint Presentation</vt:lpstr>
      <vt:lpstr>One particular type of visual convolution filter looks for edges…</vt:lpstr>
      <vt:lpstr>PowerPoint Presentation</vt:lpstr>
      <vt:lpstr>What is it like to be a bat?</vt:lpstr>
      <vt:lpstr>The Problems of Bathood</vt:lpstr>
      <vt:lpstr>Resolving the problems of bathood…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Intelligence: Philosophy and Foundations</dc:title>
  <dc:creator>Microsoft Office User</dc:creator>
  <cp:lastModifiedBy>Microsoft Office User</cp:lastModifiedBy>
  <cp:revision>273</cp:revision>
  <dcterms:created xsi:type="dcterms:W3CDTF">2017-08-27T18:15:55Z</dcterms:created>
  <dcterms:modified xsi:type="dcterms:W3CDTF">2017-11-03T14:49:24Z</dcterms:modified>
</cp:coreProperties>
</file>

<file path=docProps/thumbnail.jpeg>
</file>